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5"/>
  </p:notesMasterIdLst>
  <p:sldIdLst>
    <p:sldId id="256" r:id="rId2"/>
    <p:sldId id="463" r:id="rId3"/>
    <p:sldId id="483" r:id="rId4"/>
    <p:sldId id="502" r:id="rId5"/>
    <p:sldId id="485" r:id="rId6"/>
    <p:sldId id="501" r:id="rId7"/>
    <p:sldId id="487" r:id="rId8"/>
    <p:sldId id="504" r:id="rId9"/>
    <p:sldId id="505" r:id="rId10"/>
    <p:sldId id="506" r:id="rId11"/>
    <p:sldId id="492" r:id="rId12"/>
    <p:sldId id="490" r:id="rId13"/>
    <p:sldId id="491" r:id="rId14"/>
    <p:sldId id="493" r:id="rId15"/>
    <p:sldId id="494" r:id="rId16"/>
    <p:sldId id="495" r:id="rId17"/>
    <p:sldId id="497" r:id="rId18"/>
    <p:sldId id="500" r:id="rId19"/>
    <p:sldId id="477" r:id="rId20"/>
    <p:sldId id="399" r:id="rId21"/>
    <p:sldId id="409" r:id="rId22"/>
    <p:sldId id="481" r:id="rId23"/>
    <p:sldId id="48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5326" autoAdjust="0"/>
  </p:normalViewPr>
  <p:slideViewPr>
    <p:cSldViewPr snapToGrid="0">
      <p:cViewPr>
        <p:scale>
          <a:sx n="100" d="100"/>
          <a:sy n="100" d="100"/>
        </p:scale>
        <p:origin x="134" y="-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api/sap.m.MessageBox%23overview" TargetMode="External"/><Relationship Id="rId2" Type="http://schemas.openxmlformats.org/officeDocument/2006/relationships/hyperlink" Target="https://sapui5.hana.ondemand.com/#/api/sap.m.MessageStrip%23constructo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apui5.hana.ondemand.com/#/api/sap.m.MessageToas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sdk/#/api/sap.m.Dialog%23overview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SupplierTab.fragment.txt" TargetMode="External"/><Relationship Id="rId2" Type="http://schemas.openxmlformats.org/officeDocument/2006/relationships/hyperlink" Target="https://github.com/soyuztechnologies/Corporate_Full_Stack_Training/blob/master/Day%205/fragments/Popup.fragmet.tx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hyperlink" Target="https://github.com/soyuztechnologies/Corporate_Full_Stack_Training/blob/master/Day%205/view2.controller.tx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CustomControl/ProductRating.js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hyperlink" Target="https://github.com/soyuztechnologies/Corporate_Full_Stack_Training/blob/master/Day%205/CustomControl/view2.view.txt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github.com/soyuztechnologies/Corporate_Full_Stack_Training/blob/master/Day%205/CustomControl/ProductRating.js.tx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oyuztechnologies/Corporate_Full_Stack_Training/blob/master/Day%205/CustomControl/manifest.txt" TargetMode="External"/><Relationship Id="rId5" Type="http://schemas.openxmlformats.org/officeDocument/2006/relationships/hyperlink" Target="https://github.com/soyuztechnologies/Corporate_Full_Stack_Training/blob/master/Day%205/CustomControl/i18n.txt" TargetMode="External"/><Relationship Id="rId4" Type="http://schemas.openxmlformats.org/officeDocument/2006/relationships/hyperlink" Target="https://github.com/soyuztechnologies/Corporate_Full_Stack_Training/blob/master/Day%205/CustomControl/view2.controller.txt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10" Type="http://schemas.openxmlformats.org/officeDocument/2006/relationships/image" Target="../media/image2.png"/><Relationship Id="rId4" Type="http://schemas.openxmlformats.org/officeDocument/2006/relationships/image" Target="../media/image21.tiff"/><Relationship Id="rId9" Type="http://schemas.openxmlformats.org/officeDocument/2006/relationships/hyperlink" Target="https://anubhavtrainings.com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6.jpg"/><Relationship Id="rId7" Type="http://schemas.openxmlformats.org/officeDocument/2006/relationships/image" Target="../media/image28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7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view2.controller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view2.controller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fragments/Info.fragment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fragments/Info.fragment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s://github.com/soyuztechnologies/Corporate_Full_Stack_Training/blob/master/Day%205/fragments/View2.controller.txt" TargetMode="External"/><Relationship Id="rId4" Type="http://schemas.openxmlformats.org/officeDocument/2006/relationships/hyperlink" Target="https://github.com/soyuztechnologies/Corporate_Full_Stack_Training/blob/master/Day%205/fragments/supplierTab.fragment.txt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view2.controller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github.com/soyuztechnologies/Corporate_Full_Stack_Training/blob/master/Day%205/CustomControl/view2.controller.txt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459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2712" y="154049"/>
            <a:ext cx="1020564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</a:t>
            </a:r>
          </a:p>
          <a:p>
            <a:r>
              <a:rPr lang="en-US" sz="5400" b="1" cap="all" spc="-150" dirty="0">
                <a:solidFill>
                  <a:schemeClr val="accent3"/>
                </a:solidFill>
              </a:rPr>
              <a:t>Training</a:t>
            </a:r>
          </a:p>
          <a:p>
            <a:r>
              <a:rPr lang="en-US" sz="3600" b="1" cap="all" spc="-150" dirty="0">
                <a:solidFill>
                  <a:schemeClr val="accent3"/>
                </a:solidFill>
              </a:rPr>
              <a:t>ABAP </a:t>
            </a:r>
            <a:r>
              <a:rPr lang="en-US" sz="3600" b="1" spc="-150" dirty="0">
                <a:solidFill>
                  <a:schemeClr val="accent3"/>
                </a:solidFill>
              </a:rPr>
              <a:t>on HANA, UI5 &amp; Fiori, Analytics with OData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061244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165" y="4423252"/>
            <a:ext cx="2309090" cy="2280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2712" y="370593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5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6">
            <a:extLst>
              <a:ext uri="{FF2B5EF4-FFF2-40B4-BE49-F238E27FC236}">
                <a16:creationId xmlns:a16="http://schemas.microsoft.com/office/drawing/2014/main" id="{4F6C863D-6F23-4DD8-B1DF-5B623DD6A11D}"/>
              </a:ext>
            </a:extLst>
          </p:cNvPr>
          <p:cNvSpPr>
            <a:spLocks/>
          </p:cNvSpPr>
          <p:nvPr/>
        </p:nvSpPr>
        <p:spPr bwMode="auto">
          <a:xfrm>
            <a:off x="1761056" y="2117650"/>
            <a:ext cx="2771511" cy="2758860"/>
          </a:xfrm>
          <a:custGeom>
            <a:avLst/>
            <a:gdLst>
              <a:gd name="T0" fmla="*/ 1709 w 1709"/>
              <a:gd name="T1" fmla="*/ 141 h 1386"/>
              <a:gd name="T2" fmla="*/ 858 w 1709"/>
              <a:gd name="T3" fmla="*/ 0 h 1386"/>
              <a:gd name="T4" fmla="*/ 0 w 1709"/>
              <a:gd name="T5" fmla="*/ 123 h 1386"/>
              <a:gd name="T6" fmla="*/ 0 w 1709"/>
              <a:gd name="T7" fmla="*/ 1386 h 1386"/>
              <a:gd name="T8" fmla="*/ 1709 w 1709"/>
              <a:gd name="T9" fmla="*/ 1386 h 1386"/>
              <a:gd name="T10" fmla="*/ 1709 w 1709"/>
              <a:gd name="T11" fmla="*/ 141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9" h="1386">
                <a:moveTo>
                  <a:pt x="1709" y="141"/>
                </a:moveTo>
                <a:lnTo>
                  <a:pt x="858" y="0"/>
                </a:lnTo>
                <a:lnTo>
                  <a:pt x="0" y="123"/>
                </a:lnTo>
                <a:lnTo>
                  <a:pt x="0" y="1386"/>
                </a:lnTo>
                <a:lnTo>
                  <a:pt x="1709" y="1386"/>
                </a:lnTo>
                <a:lnTo>
                  <a:pt x="1709" y="141"/>
                </a:lnTo>
                <a:close/>
              </a:path>
            </a:pathLst>
          </a:custGeom>
          <a:solidFill>
            <a:schemeClr val="accent4"/>
          </a:solidFill>
          <a:ln w="9525">
            <a:solidFill>
              <a:schemeClr val="accent4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72" name="Rectangle 29">
            <a:extLst>
              <a:ext uri="{FF2B5EF4-FFF2-40B4-BE49-F238E27FC236}">
                <a16:creationId xmlns:a16="http://schemas.microsoft.com/office/drawing/2014/main" id="{D55745DD-6769-42A0-A55E-4D6626C9989D}"/>
              </a:ext>
            </a:extLst>
          </p:cNvPr>
          <p:cNvSpPr/>
          <p:nvPr/>
        </p:nvSpPr>
        <p:spPr>
          <a:xfrm>
            <a:off x="3855813" y="2254552"/>
            <a:ext cx="685992" cy="2621956"/>
          </a:xfrm>
          <a:custGeom>
            <a:avLst/>
            <a:gdLst>
              <a:gd name="connsiteX0" fmla="*/ 0 w 1996047"/>
              <a:gd name="connsiteY0" fmla="*/ 0 h 3111510"/>
              <a:gd name="connsiteX1" fmla="*/ 1996047 w 1996047"/>
              <a:gd name="connsiteY1" fmla="*/ 0 h 3111510"/>
              <a:gd name="connsiteX2" fmla="*/ 1996047 w 1996047"/>
              <a:gd name="connsiteY2" fmla="*/ 3111510 h 3111510"/>
              <a:gd name="connsiteX3" fmla="*/ 0 w 1996047"/>
              <a:gd name="connsiteY3" fmla="*/ 3111510 h 3111510"/>
              <a:gd name="connsiteX4" fmla="*/ 0 w 1996047"/>
              <a:gd name="connsiteY4" fmla="*/ 0 h 3111510"/>
              <a:gd name="connsiteX0" fmla="*/ 0 w 1996047"/>
              <a:gd name="connsiteY0" fmla="*/ 0 h 3111510"/>
              <a:gd name="connsiteX1" fmla="*/ 1996047 w 1996047"/>
              <a:gd name="connsiteY1" fmla="*/ 0 h 3111510"/>
              <a:gd name="connsiteX2" fmla="*/ 1996047 w 1996047"/>
              <a:gd name="connsiteY2" fmla="*/ 3111510 h 3111510"/>
              <a:gd name="connsiteX3" fmla="*/ 0 w 1996047"/>
              <a:gd name="connsiteY3" fmla="*/ 0 h 3111510"/>
              <a:gd name="connsiteX0" fmla="*/ 0 w 2004660"/>
              <a:gd name="connsiteY0" fmla="*/ 0 h 3111510"/>
              <a:gd name="connsiteX1" fmla="*/ 2004660 w 2004660"/>
              <a:gd name="connsiteY1" fmla="*/ 547361 h 3111510"/>
              <a:gd name="connsiteX2" fmla="*/ 1996047 w 2004660"/>
              <a:gd name="connsiteY2" fmla="*/ 3111510 h 3111510"/>
              <a:gd name="connsiteX3" fmla="*/ 0 w 2004660"/>
              <a:gd name="connsiteY3" fmla="*/ 0 h 3111510"/>
              <a:gd name="connsiteX0" fmla="*/ 0 w 1996047"/>
              <a:gd name="connsiteY0" fmla="*/ 0 h 3111510"/>
              <a:gd name="connsiteX1" fmla="*/ 1996047 w 1996047"/>
              <a:gd name="connsiteY1" fmla="*/ 327227 h 3111510"/>
              <a:gd name="connsiteX2" fmla="*/ 1996047 w 1996047"/>
              <a:gd name="connsiteY2" fmla="*/ 3111510 h 3111510"/>
              <a:gd name="connsiteX3" fmla="*/ 0 w 1996047"/>
              <a:gd name="connsiteY3" fmla="*/ 0 h 3111510"/>
              <a:gd name="connsiteX0" fmla="*/ 0 w 959532"/>
              <a:gd name="connsiteY0" fmla="*/ 250775 h 2784283"/>
              <a:gd name="connsiteX1" fmla="*/ 959532 w 959532"/>
              <a:gd name="connsiteY1" fmla="*/ 0 h 2784283"/>
              <a:gd name="connsiteX2" fmla="*/ 959532 w 959532"/>
              <a:gd name="connsiteY2" fmla="*/ 2784283 h 2784283"/>
              <a:gd name="connsiteX3" fmla="*/ 0 w 959532"/>
              <a:gd name="connsiteY3" fmla="*/ 250775 h 2784283"/>
              <a:gd name="connsiteX0" fmla="*/ 0 w 959532"/>
              <a:gd name="connsiteY0" fmla="*/ 0 h 2533508"/>
              <a:gd name="connsiteX1" fmla="*/ 947045 w 959532"/>
              <a:gd name="connsiteY1" fmla="*/ 137436 h 2533508"/>
              <a:gd name="connsiteX2" fmla="*/ 959532 w 959532"/>
              <a:gd name="connsiteY2" fmla="*/ 2533508 h 2533508"/>
              <a:gd name="connsiteX3" fmla="*/ 0 w 959532"/>
              <a:gd name="connsiteY3" fmla="*/ 0 h 253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532" h="2533508">
                <a:moveTo>
                  <a:pt x="0" y="0"/>
                </a:moveTo>
                <a:lnTo>
                  <a:pt x="947045" y="137436"/>
                </a:lnTo>
                <a:cubicBezTo>
                  <a:pt x="951207" y="936127"/>
                  <a:pt x="955370" y="1734817"/>
                  <a:pt x="959532" y="253350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73" name="Freeform 5">
            <a:extLst>
              <a:ext uri="{FF2B5EF4-FFF2-40B4-BE49-F238E27FC236}">
                <a16:creationId xmlns:a16="http://schemas.microsoft.com/office/drawing/2014/main" id="{4B504CF8-3D30-4731-8968-A816D4496A4D}"/>
              </a:ext>
            </a:extLst>
          </p:cNvPr>
          <p:cNvSpPr>
            <a:spLocks/>
          </p:cNvSpPr>
          <p:nvPr/>
        </p:nvSpPr>
        <p:spPr bwMode="auto">
          <a:xfrm>
            <a:off x="4513106" y="1658767"/>
            <a:ext cx="2880166" cy="3220661"/>
          </a:xfrm>
          <a:custGeom>
            <a:avLst/>
            <a:gdLst>
              <a:gd name="T0" fmla="*/ 898 w 1776"/>
              <a:gd name="T1" fmla="*/ 0 h 1618"/>
              <a:gd name="T2" fmla="*/ 0 w 1776"/>
              <a:gd name="T3" fmla="*/ 174 h 1618"/>
              <a:gd name="T4" fmla="*/ 0 w 1776"/>
              <a:gd name="T5" fmla="*/ 373 h 1618"/>
              <a:gd name="T6" fmla="*/ 0 w 1776"/>
              <a:gd name="T7" fmla="*/ 1618 h 1618"/>
              <a:gd name="T8" fmla="*/ 1776 w 1776"/>
              <a:gd name="T9" fmla="*/ 1618 h 1618"/>
              <a:gd name="T10" fmla="*/ 1776 w 1776"/>
              <a:gd name="T11" fmla="*/ 168 h 1618"/>
              <a:gd name="T12" fmla="*/ 898 w 1776"/>
              <a:gd name="T13" fmla="*/ 0 h 16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76" h="1618">
                <a:moveTo>
                  <a:pt x="898" y="0"/>
                </a:moveTo>
                <a:lnTo>
                  <a:pt x="0" y="174"/>
                </a:lnTo>
                <a:lnTo>
                  <a:pt x="0" y="373"/>
                </a:lnTo>
                <a:lnTo>
                  <a:pt x="0" y="1618"/>
                </a:lnTo>
                <a:lnTo>
                  <a:pt x="1776" y="1618"/>
                </a:lnTo>
                <a:lnTo>
                  <a:pt x="1776" y="168"/>
                </a:lnTo>
                <a:lnTo>
                  <a:pt x="898" y="0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accent5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74" name="Freeform 7">
            <a:extLst>
              <a:ext uri="{FF2B5EF4-FFF2-40B4-BE49-F238E27FC236}">
                <a16:creationId xmlns:a16="http://schemas.microsoft.com/office/drawing/2014/main" id="{60968A77-8C2A-4A48-B77C-E9496A923855}"/>
              </a:ext>
            </a:extLst>
          </p:cNvPr>
          <p:cNvSpPr>
            <a:spLocks/>
          </p:cNvSpPr>
          <p:nvPr/>
        </p:nvSpPr>
        <p:spPr bwMode="auto">
          <a:xfrm>
            <a:off x="7393272" y="1259733"/>
            <a:ext cx="2732591" cy="3616775"/>
          </a:xfrm>
          <a:custGeom>
            <a:avLst/>
            <a:gdLst>
              <a:gd name="T0" fmla="*/ 849 w 1685"/>
              <a:gd name="T1" fmla="*/ 0 h 1817"/>
              <a:gd name="T2" fmla="*/ 0 w 1685"/>
              <a:gd name="T3" fmla="*/ 135 h 1817"/>
              <a:gd name="T4" fmla="*/ 0 w 1685"/>
              <a:gd name="T5" fmla="*/ 367 h 1817"/>
              <a:gd name="T6" fmla="*/ 0 w 1685"/>
              <a:gd name="T7" fmla="*/ 1817 h 1817"/>
              <a:gd name="T8" fmla="*/ 1685 w 1685"/>
              <a:gd name="T9" fmla="*/ 1817 h 1817"/>
              <a:gd name="T10" fmla="*/ 1685 w 1685"/>
              <a:gd name="T11" fmla="*/ 132 h 1817"/>
              <a:gd name="T12" fmla="*/ 849 w 1685"/>
              <a:gd name="T13" fmla="*/ 0 h 1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85" h="1817">
                <a:moveTo>
                  <a:pt x="849" y="0"/>
                </a:moveTo>
                <a:lnTo>
                  <a:pt x="0" y="135"/>
                </a:lnTo>
                <a:lnTo>
                  <a:pt x="0" y="367"/>
                </a:lnTo>
                <a:lnTo>
                  <a:pt x="0" y="1817"/>
                </a:lnTo>
                <a:lnTo>
                  <a:pt x="1685" y="1817"/>
                </a:lnTo>
                <a:lnTo>
                  <a:pt x="1685" y="132"/>
                </a:lnTo>
                <a:lnTo>
                  <a:pt x="849" y="0"/>
                </a:lnTo>
                <a:close/>
              </a:path>
            </a:pathLst>
          </a:custGeom>
          <a:solidFill>
            <a:schemeClr val="accent6"/>
          </a:solidFill>
          <a:ln w="9525">
            <a:solidFill>
              <a:schemeClr val="accent6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75" name="Freeform 8">
            <a:extLst>
              <a:ext uri="{FF2B5EF4-FFF2-40B4-BE49-F238E27FC236}">
                <a16:creationId xmlns:a16="http://schemas.microsoft.com/office/drawing/2014/main" id="{E9DE8AD3-B44B-4E08-9572-F5FE7A264246}"/>
              </a:ext>
            </a:extLst>
          </p:cNvPr>
          <p:cNvSpPr>
            <a:spLocks/>
          </p:cNvSpPr>
          <p:nvPr/>
        </p:nvSpPr>
        <p:spPr bwMode="auto">
          <a:xfrm>
            <a:off x="7412732" y="4876511"/>
            <a:ext cx="3776975" cy="322722"/>
          </a:xfrm>
          <a:custGeom>
            <a:avLst/>
            <a:gdLst>
              <a:gd name="T0" fmla="*/ 257 w 2329"/>
              <a:gd name="T1" fmla="*/ 199 h 199"/>
              <a:gd name="T2" fmla="*/ 2329 w 2329"/>
              <a:gd name="T3" fmla="*/ 199 h 199"/>
              <a:gd name="T4" fmla="*/ 1685 w 2329"/>
              <a:gd name="T5" fmla="*/ 0 h 199"/>
              <a:gd name="T6" fmla="*/ 0 w 2329"/>
              <a:gd name="T7" fmla="*/ 0 h 199"/>
              <a:gd name="T8" fmla="*/ 257 w 2329"/>
              <a:gd name="T9" fmla="*/ 199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29" h="199">
                <a:moveTo>
                  <a:pt x="257" y="199"/>
                </a:moveTo>
                <a:lnTo>
                  <a:pt x="2329" y="199"/>
                </a:lnTo>
                <a:lnTo>
                  <a:pt x="1685" y="0"/>
                </a:lnTo>
                <a:lnTo>
                  <a:pt x="0" y="0"/>
                </a:lnTo>
                <a:lnTo>
                  <a:pt x="257" y="199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9525">
            <a:solidFill>
              <a:schemeClr val="accent6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76" name="Freeform 9">
            <a:extLst>
              <a:ext uri="{FF2B5EF4-FFF2-40B4-BE49-F238E27FC236}">
                <a16:creationId xmlns:a16="http://schemas.microsoft.com/office/drawing/2014/main" id="{B6A0CC6C-1789-4B7E-A1CD-5E4FA6318F5A}"/>
              </a:ext>
            </a:extLst>
          </p:cNvPr>
          <p:cNvSpPr>
            <a:spLocks/>
          </p:cNvSpPr>
          <p:nvPr/>
        </p:nvSpPr>
        <p:spPr bwMode="auto">
          <a:xfrm>
            <a:off x="4117407" y="4876511"/>
            <a:ext cx="3712106" cy="322722"/>
          </a:xfrm>
          <a:custGeom>
            <a:avLst/>
            <a:gdLst>
              <a:gd name="T0" fmla="*/ 256 w 2289"/>
              <a:gd name="T1" fmla="*/ 0 h 199"/>
              <a:gd name="T2" fmla="*/ 0 w 2289"/>
              <a:gd name="T3" fmla="*/ 199 h 199"/>
              <a:gd name="T4" fmla="*/ 2289 w 2289"/>
              <a:gd name="T5" fmla="*/ 199 h 199"/>
              <a:gd name="T6" fmla="*/ 2032 w 2289"/>
              <a:gd name="T7" fmla="*/ 0 h 199"/>
              <a:gd name="T8" fmla="*/ 256 w 2289"/>
              <a:gd name="T9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89" h="199">
                <a:moveTo>
                  <a:pt x="256" y="0"/>
                </a:moveTo>
                <a:lnTo>
                  <a:pt x="0" y="199"/>
                </a:lnTo>
                <a:lnTo>
                  <a:pt x="2289" y="199"/>
                </a:lnTo>
                <a:lnTo>
                  <a:pt x="2032" y="0"/>
                </a:lnTo>
                <a:lnTo>
                  <a:pt x="256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>
            <a:solidFill>
              <a:schemeClr val="accent5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9120084-EA0F-465F-87DA-60610E1FA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13" y="5199231"/>
            <a:ext cx="3360194" cy="754098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MessageStrip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0A8F7A2-D592-450A-B692-A34BAF81E0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270" y="5199231"/>
            <a:ext cx="3326138" cy="754098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accent4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MessageBox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4" name="Freeform 12">
            <a:extLst>
              <a:ext uri="{FF2B5EF4-FFF2-40B4-BE49-F238E27FC236}">
                <a16:creationId xmlns:a16="http://schemas.microsoft.com/office/drawing/2014/main" id="{3B029F6F-F5C6-43E1-8BF9-1DBE2A566FB7}"/>
              </a:ext>
            </a:extLst>
          </p:cNvPr>
          <p:cNvSpPr>
            <a:spLocks/>
          </p:cNvSpPr>
          <p:nvPr/>
        </p:nvSpPr>
        <p:spPr bwMode="auto">
          <a:xfrm>
            <a:off x="791270" y="4876511"/>
            <a:ext cx="3741297" cy="322722"/>
          </a:xfrm>
          <a:custGeom>
            <a:avLst/>
            <a:gdLst>
              <a:gd name="T0" fmla="*/ 2307 w 2307"/>
              <a:gd name="T1" fmla="*/ 0 h 199"/>
              <a:gd name="T2" fmla="*/ 598 w 2307"/>
              <a:gd name="T3" fmla="*/ 0 h 199"/>
              <a:gd name="T4" fmla="*/ 0 w 2307"/>
              <a:gd name="T5" fmla="*/ 199 h 199"/>
              <a:gd name="T6" fmla="*/ 2051 w 2307"/>
              <a:gd name="T7" fmla="*/ 199 h 199"/>
              <a:gd name="T8" fmla="*/ 2307 w 2307"/>
              <a:gd name="T9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07" h="199">
                <a:moveTo>
                  <a:pt x="2307" y="0"/>
                </a:moveTo>
                <a:lnTo>
                  <a:pt x="598" y="0"/>
                </a:lnTo>
                <a:lnTo>
                  <a:pt x="0" y="199"/>
                </a:lnTo>
                <a:lnTo>
                  <a:pt x="2051" y="199"/>
                </a:lnTo>
                <a:lnTo>
                  <a:pt x="230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>
            <a:solidFill>
              <a:schemeClr val="accent4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D1F37FF-9BB2-46D2-8437-C131A18D5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7407" y="5199231"/>
            <a:ext cx="3712106" cy="754098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MessageToast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06FF61C-7760-49BE-A19F-4A633F596701}"/>
              </a:ext>
            </a:extLst>
          </p:cNvPr>
          <p:cNvSpPr/>
          <p:nvPr/>
        </p:nvSpPr>
        <p:spPr>
          <a:xfrm>
            <a:off x="692812" y="5897763"/>
            <a:ext cx="10595353" cy="1225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97" name="Rectangle 29">
            <a:extLst>
              <a:ext uri="{FF2B5EF4-FFF2-40B4-BE49-F238E27FC236}">
                <a16:creationId xmlns:a16="http://schemas.microsoft.com/office/drawing/2014/main" id="{C56EBBB8-DF52-4669-816E-2F180E9CA99E}"/>
              </a:ext>
            </a:extLst>
          </p:cNvPr>
          <p:cNvSpPr/>
          <p:nvPr/>
        </p:nvSpPr>
        <p:spPr>
          <a:xfrm>
            <a:off x="6582359" y="1806250"/>
            <a:ext cx="830373" cy="3070260"/>
          </a:xfrm>
          <a:custGeom>
            <a:avLst/>
            <a:gdLst>
              <a:gd name="connsiteX0" fmla="*/ 0 w 1996047"/>
              <a:gd name="connsiteY0" fmla="*/ 0 h 3111510"/>
              <a:gd name="connsiteX1" fmla="*/ 1996047 w 1996047"/>
              <a:gd name="connsiteY1" fmla="*/ 0 h 3111510"/>
              <a:gd name="connsiteX2" fmla="*/ 1996047 w 1996047"/>
              <a:gd name="connsiteY2" fmla="*/ 3111510 h 3111510"/>
              <a:gd name="connsiteX3" fmla="*/ 0 w 1996047"/>
              <a:gd name="connsiteY3" fmla="*/ 3111510 h 3111510"/>
              <a:gd name="connsiteX4" fmla="*/ 0 w 1996047"/>
              <a:gd name="connsiteY4" fmla="*/ 0 h 3111510"/>
              <a:gd name="connsiteX0" fmla="*/ 0 w 1996047"/>
              <a:gd name="connsiteY0" fmla="*/ 0 h 3111510"/>
              <a:gd name="connsiteX1" fmla="*/ 1996047 w 1996047"/>
              <a:gd name="connsiteY1" fmla="*/ 0 h 3111510"/>
              <a:gd name="connsiteX2" fmla="*/ 1996047 w 1996047"/>
              <a:gd name="connsiteY2" fmla="*/ 3111510 h 3111510"/>
              <a:gd name="connsiteX3" fmla="*/ 0 w 1996047"/>
              <a:gd name="connsiteY3" fmla="*/ 0 h 3111510"/>
              <a:gd name="connsiteX0" fmla="*/ 0 w 2004660"/>
              <a:gd name="connsiteY0" fmla="*/ 0 h 3111510"/>
              <a:gd name="connsiteX1" fmla="*/ 2004660 w 2004660"/>
              <a:gd name="connsiteY1" fmla="*/ 547361 h 3111510"/>
              <a:gd name="connsiteX2" fmla="*/ 1996047 w 2004660"/>
              <a:gd name="connsiteY2" fmla="*/ 3111510 h 3111510"/>
              <a:gd name="connsiteX3" fmla="*/ 0 w 2004660"/>
              <a:gd name="connsiteY3" fmla="*/ 0 h 3111510"/>
              <a:gd name="connsiteX0" fmla="*/ 0 w 1996047"/>
              <a:gd name="connsiteY0" fmla="*/ 0 h 3111510"/>
              <a:gd name="connsiteX1" fmla="*/ 1996047 w 1996047"/>
              <a:gd name="connsiteY1" fmla="*/ 327227 h 3111510"/>
              <a:gd name="connsiteX2" fmla="*/ 1996047 w 1996047"/>
              <a:gd name="connsiteY2" fmla="*/ 3111510 h 3111510"/>
              <a:gd name="connsiteX3" fmla="*/ 0 w 1996047"/>
              <a:gd name="connsiteY3" fmla="*/ 0 h 3111510"/>
              <a:gd name="connsiteX0" fmla="*/ 0 w 1968004"/>
              <a:gd name="connsiteY0" fmla="*/ 0 h 2966689"/>
              <a:gd name="connsiteX1" fmla="*/ 1968004 w 1968004"/>
              <a:gd name="connsiteY1" fmla="*/ 182406 h 2966689"/>
              <a:gd name="connsiteX2" fmla="*/ 1968004 w 1968004"/>
              <a:gd name="connsiteY2" fmla="*/ 2966689 h 2966689"/>
              <a:gd name="connsiteX3" fmla="*/ 0 w 1968004"/>
              <a:gd name="connsiteY3" fmla="*/ 0 h 296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004" h="2966689">
                <a:moveTo>
                  <a:pt x="0" y="0"/>
                </a:moveTo>
                <a:lnTo>
                  <a:pt x="1968004" y="182406"/>
                </a:lnTo>
                <a:lnTo>
                  <a:pt x="1968004" y="2966689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5234C7-2E63-4A93-8245-E6103520631B}"/>
              </a:ext>
            </a:extLst>
          </p:cNvPr>
          <p:cNvSpPr/>
          <p:nvPr/>
        </p:nvSpPr>
        <p:spPr>
          <a:xfrm>
            <a:off x="1981859" y="2740167"/>
            <a:ext cx="2358269" cy="144655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/>
                </a:solidFill>
                <a:effectLst/>
                <a:latin typeface="Calibri (Body)"/>
              </a:rPr>
              <a:t>MessageBox provides several functions:</a:t>
            </a:r>
          </a:p>
          <a:p>
            <a:r>
              <a:rPr lang="en-US" sz="1600" b="0" i="0" dirty="0">
                <a:solidFill>
                  <a:schemeClr val="bg1"/>
                </a:solidFill>
                <a:effectLst/>
                <a:latin typeface="Calibri (Body)"/>
              </a:rPr>
              <a:t>show(), alert(), confirm(), error(), information(), success(), warning</a:t>
            </a:r>
            <a:endParaRPr lang="en-IN" sz="1600" b="0" i="0" dirty="0">
              <a:solidFill>
                <a:schemeClr val="bg1"/>
              </a:solidFill>
              <a:effectLst/>
              <a:latin typeface="Calibri (Body)"/>
              <a:ea typeface="Open Sans" panose="020B0606030504020204" pitchFamily="34" charset="0"/>
              <a:cs typeface="Segoe UI Light" panose="020B0502040204020203" pitchFamily="34" charset="0"/>
            </a:endParaRPr>
          </a:p>
          <a:p>
            <a:pPr algn="ctr"/>
            <a:endParaRPr lang="en-IN" sz="1400" dirty="0">
              <a:solidFill>
                <a:schemeClr val="bg1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D4A0BFA-B6B7-44B0-B4CB-45A45861DA08}"/>
              </a:ext>
            </a:extLst>
          </p:cNvPr>
          <p:cNvSpPr/>
          <p:nvPr/>
        </p:nvSpPr>
        <p:spPr>
          <a:xfrm>
            <a:off x="4830821" y="2444115"/>
            <a:ext cx="2380081" cy="196977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/>
                </a:solidFill>
                <a:effectLst/>
                <a:latin typeface="Calibri (Body)"/>
              </a:rPr>
              <a:t>A message toast is a small, non-disruptive popup for success or information messages that disappears automatically after a few seconds.</a:t>
            </a:r>
          </a:p>
          <a:p>
            <a:r>
              <a:rPr lang="en-US" sz="1600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Segoe UI Light" panose="020B0502040204020203" pitchFamily="34" charset="0"/>
              </a:rPr>
              <a:t>Method: sap.m.MessageToast.show()</a:t>
            </a:r>
            <a:endParaRPr lang="en-IN" sz="1600" dirty="0">
              <a:solidFill>
                <a:schemeClr val="bg1"/>
              </a:solidFill>
              <a:latin typeface="Calibri (Body)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D517E90-1D79-46CC-B48B-4B1162DBD050}"/>
              </a:ext>
            </a:extLst>
          </p:cNvPr>
          <p:cNvSpPr/>
          <p:nvPr/>
        </p:nvSpPr>
        <p:spPr>
          <a:xfrm>
            <a:off x="7629987" y="2254552"/>
            <a:ext cx="2018532" cy="147732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chemeClr val="bg1"/>
                </a:solidFill>
                <a:effectLst/>
                <a:latin typeface="Calibri (Body)"/>
              </a:rPr>
              <a:t>MessageStrip is a control that enables the embedding of application-related messages in the application.</a:t>
            </a:r>
            <a:endParaRPr lang="en-IN" sz="1600" dirty="0">
              <a:solidFill>
                <a:schemeClr val="bg1"/>
              </a:solidFill>
              <a:latin typeface="Calibri (Body)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E9712D-5142-4EC0-AD0F-4D65CBC2FEA1}"/>
              </a:ext>
            </a:extLst>
          </p:cNvPr>
          <p:cNvSpPr txBox="1"/>
          <p:nvPr/>
        </p:nvSpPr>
        <p:spPr>
          <a:xfrm>
            <a:off x="307730" y="185613"/>
            <a:ext cx="10673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Types of MessageDialog</a:t>
            </a:r>
          </a:p>
        </p:txBody>
      </p:sp>
    </p:spTree>
    <p:extLst>
      <p:ext uri="{BB962C8B-B14F-4D97-AF65-F5344CB8AC3E}">
        <p14:creationId xmlns:p14="http://schemas.microsoft.com/office/powerpoint/2010/main" val="2621666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5C8752-5E1E-4B91-873B-AA84BF8479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BD2B7406-B773-4237-A6B2-4264E504625C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EA54EF2-04EC-458F-AC5F-8FD595988F2D}"/>
              </a:ext>
            </a:extLst>
          </p:cNvPr>
          <p:cNvSpPr txBox="1">
            <a:spLocks/>
          </p:cNvSpPr>
          <p:nvPr/>
        </p:nvSpPr>
        <p:spPr>
          <a:xfrm>
            <a:off x="5341372" y="25828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pic>
        <p:nvPicPr>
          <p:cNvPr id="8" name="Picture 2" descr="Coffee break line icon clock and cup Royalty Free Vector">
            <a:extLst>
              <a:ext uri="{FF2B5EF4-FFF2-40B4-BE49-F238E27FC236}">
                <a16:creationId xmlns:a16="http://schemas.microsoft.com/office/drawing/2014/main" id="{68861E1F-E265-4420-BA26-BEB6213BD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766615" y="2075873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082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50E5-310B-48FF-B080-1C2FD5595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34" y="188818"/>
            <a:ext cx="10515600" cy="598971"/>
          </a:xfrm>
        </p:spPr>
        <p:txBody>
          <a:bodyPr>
            <a:normAutofit fontScale="90000"/>
          </a:bodyPr>
          <a:lstStyle/>
          <a:p>
            <a:r>
              <a:rPr lang="en-US" sz="40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oper Black" panose="0208090404030B020404" pitchFamily="18" charset="0"/>
              </a:rPr>
              <a:t>Fragment as Dialog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38B86F-7089-433E-B436-8C48A961C4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432B3791-4AD9-4D2C-94F0-0945207974EB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Subtitle 7">
            <a:extLst>
              <a:ext uri="{FF2B5EF4-FFF2-40B4-BE49-F238E27FC236}">
                <a16:creationId xmlns:a16="http://schemas.microsoft.com/office/drawing/2014/main" id="{10188FC9-842C-4E20-BA9D-ABD969F2E71A}"/>
              </a:ext>
            </a:extLst>
          </p:cNvPr>
          <p:cNvSpPr txBox="1">
            <a:spLocks/>
          </p:cNvSpPr>
          <p:nvPr/>
        </p:nvSpPr>
        <p:spPr>
          <a:xfrm>
            <a:off x="175934" y="947347"/>
            <a:ext cx="8367984" cy="42319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dirty="0">
                <a:solidFill>
                  <a:srgbClr val="32363A"/>
                </a:solidFill>
                <a:latin typeface="Calibri (Body)"/>
              </a:rPr>
              <a:t>The Dialog control is used to prompt the user for an action or a confirmation.</a:t>
            </a:r>
          </a:p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It interrupts the current app processing as it is the only focused UI element and the main screen is dimmed/blocked.</a:t>
            </a:r>
            <a:endParaRPr lang="en-US" sz="1800" dirty="0">
              <a:latin typeface="Calibri (Body)"/>
            </a:endParaRPr>
          </a:p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The content of the Dialog is fully customizable.</a:t>
            </a:r>
          </a:p>
          <a:p>
            <a:pPr marL="0" indent="0" algn="just">
              <a:buNone/>
            </a:pPr>
            <a:endParaRPr lang="en-US" sz="1800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r>
              <a:rPr lang="en-US" sz="1800" dirty="0">
                <a:solidFill>
                  <a:srgbClr val="32363A"/>
                </a:solidFill>
                <a:latin typeface="Calibri (Body)"/>
              </a:rPr>
              <a:t>API Reference:   </a:t>
            </a:r>
            <a:r>
              <a:rPr lang="en-US" sz="1800" dirty="0">
                <a:solidFill>
                  <a:srgbClr val="32363A"/>
                </a:solidFill>
                <a:latin typeface="Calibri (Body)"/>
                <a:hlinkClick r:id="rId3"/>
              </a:rPr>
              <a:t>https://sapui5.hana.ondemand.com/sdk/#/api/sap.m.Dialog%23overview</a:t>
            </a:r>
            <a:endParaRPr lang="en-US" sz="1800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endParaRPr lang="en-US" sz="1800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Structure of Dialog:</a:t>
            </a:r>
          </a:p>
          <a:p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A Dialog consists of a title, optional subtitle, content area and a                                                               footer for action buttons.</a:t>
            </a:r>
          </a:p>
          <a:p>
            <a:pPr algn="just"/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The Dialog is usually displayed at the center of the screen.</a:t>
            </a:r>
          </a:p>
          <a:p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Its size and position can be changed by the user. To enable this, You                                                    need to set the properties resizable and draggable accordingly.</a:t>
            </a:r>
            <a:endParaRPr lang="en-US" alt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latin typeface="Calibri (Body)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122C20-0F64-4765-8DF5-1908BE598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627" y="3429000"/>
            <a:ext cx="4471089" cy="275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38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FE07-ECB2-49AF-A630-E037B6BA2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259" y="29390"/>
            <a:ext cx="11002108" cy="8001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Responsive behavior of Dialog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39F17-FE2B-46E1-9798-67DFFE1E07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DDE41B16-BC4E-450B-99E2-2CBA288AA88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A69BCC5-17CA-44F8-A0A9-53447BF499AF}"/>
              </a:ext>
            </a:extLst>
          </p:cNvPr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54BA2B-4BE9-4994-AFA7-DC0496F3B053}"/>
              </a:ext>
            </a:extLst>
          </p:cNvPr>
          <p:cNvSpPr txBox="1"/>
          <p:nvPr/>
        </p:nvSpPr>
        <p:spPr>
          <a:xfrm>
            <a:off x="297259" y="829490"/>
            <a:ext cx="11728939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685800"/>
            <a:r>
              <a:rPr lang="en-US" b="1" dirty="0">
                <a:solidFill>
                  <a:prstClr val="black"/>
                </a:solidFill>
                <a:latin typeface="Calibri (Body)"/>
              </a:rPr>
              <a:t>Uses:</a:t>
            </a: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</a:t>
            </a: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o display a system message.</a:t>
            </a: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To interrupt the user’s action.</a:t>
            </a:r>
            <a:endParaRPr lang="en-US" dirty="0">
              <a:solidFill>
                <a:srgbClr val="32363A"/>
              </a:solidFill>
              <a:latin typeface="Calibri (Body)"/>
            </a:endParaRP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</a:t>
            </a: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o show a message with a short and a long description.</a:t>
            </a:r>
          </a:p>
          <a:p>
            <a:pPr algn="just" defTabSz="685800"/>
            <a:endParaRPr lang="en-US" dirty="0">
              <a:solidFill>
                <a:srgbClr val="32363A"/>
              </a:solidFill>
              <a:latin typeface="Calibri (Body)"/>
            </a:endParaRPr>
          </a:p>
          <a:p>
            <a:pPr algn="just" defTabSz="685800"/>
            <a:r>
              <a:rPr lang="en-US" b="1" dirty="0">
                <a:solidFill>
                  <a:prstClr val="black"/>
                </a:solidFill>
                <a:latin typeface="Calibri (Body)"/>
              </a:rPr>
              <a:t>Behavior: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 stretch property is set to true, the Dialog displays on full screen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 contentWIdth and/or contentHeight properties are set, the Dialog will try to fill those sizes.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there is no specific sizing, the Dialog will try to adjust its size t its content.</a:t>
            </a:r>
          </a:p>
          <a:p>
            <a:pPr algn="just" defTabSz="685800"/>
            <a:endParaRPr lang="en-US" dirty="0">
              <a:solidFill>
                <a:prstClr val="black"/>
              </a:solidFill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Smartphones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If the Dialog has one or two actions, they will cover the entire footer. If there are more actions, they will overflow.</a:t>
            </a:r>
          </a:p>
          <a:p>
            <a:pPr algn="just"/>
            <a:endParaRPr lang="en-US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 Tablets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The action buttons in the toolbar are right-aligned. Use cozy mode on tablet devices.</a:t>
            </a:r>
          </a:p>
          <a:p>
            <a:pPr algn="just"/>
            <a:endParaRPr lang="en-US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 Desktop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The action buttons in the toolbar are right-aligned. Use compact mode on desktop.</a:t>
            </a: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srgbClr val="32363A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690444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6AB1-91E5-4A79-B4DE-A8C692666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67" y="-78169"/>
            <a:ext cx="10515600" cy="85700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56BFC-B638-4504-8872-8651AD3BB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67" y="755473"/>
            <a:ext cx="10515600" cy="2078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alibri (Body)"/>
              </a:rPr>
              <a:t>Add a Dialog box</a:t>
            </a:r>
          </a:p>
          <a:p>
            <a:pPr marL="342900" indent="-342900">
              <a:buAutoNum type="arabicPeriod"/>
            </a:pPr>
            <a:r>
              <a:rPr lang="en-US" sz="1800" dirty="0">
                <a:latin typeface="Calibri (Body)"/>
              </a:rPr>
              <a:t>Add a Select Dialog fragment </a:t>
            </a: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      1.1  </a:t>
            </a:r>
            <a:r>
              <a:rPr lang="en-US" sz="1800" dirty="0">
                <a:latin typeface="Calibri (Body)"/>
                <a:hlinkClick r:id="rId2"/>
              </a:rPr>
              <a:t>add a filter in supplier data  </a:t>
            </a:r>
            <a:endParaRPr lang="en-US" sz="1800" dirty="0">
              <a:latin typeface="Calibri (Body)"/>
            </a:endParaRP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2.   </a:t>
            </a:r>
            <a:r>
              <a:rPr lang="en-US" sz="1800" dirty="0">
                <a:latin typeface="Calibri (Body)"/>
                <a:hlinkClick r:id="rId3"/>
              </a:rPr>
              <a:t>Add a filter button in Supplier fragment</a:t>
            </a:r>
            <a:endParaRPr lang="en-US" sz="1800" dirty="0">
              <a:latin typeface="Calibri (Body)"/>
            </a:endParaRP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3.   </a:t>
            </a:r>
            <a:r>
              <a:rPr lang="en-US" sz="1800" dirty="0">
                <a:latin typeface="Calibri (Body)"/>
                <a:hlinkClick r:id="rId4"/>
              </a:rPr>
              <a:t>Add a filter functionality in view2 controller</a:t>
            </a:r>
            <a:endParaRPr lang="en-US" sz="1800" dirty="0">
              <a:latin typeface="Calibri (Body)"/>
            </a:endParaRPr>
          </a:p>
          <a:p>
            <a:pPr marL="342900" indent="-342900">
              <a:buAutoNum type="arabicPeriod"/>
            </a:pPr>
            <a:endParaRPr lang="en-US" sz="1800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7EABC-70BD-4E7F-BAA0-894FA4B4AC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89BC65E1-22F8-4E2A-A386-BF9699EEA8BD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5 Proven Ways to Get the Most Out of Practice Testing | Edmentum Blog">
            <a:extLst>
              <a:ext uri="{FF2B5EF4-FFF2-40B4-BE49-F238E27FC236}">
                <a16:creationId xmlns:a16="http://schemas.microsoft.com/office/drawing/2014/main" id="{21278594-0BC8-4335-BB51-2E848814C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967" y="1612479"/>
            <a:ext cx="4381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955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5B2098-7CE2-434F-8293-23BE641DF5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7C84F1ED-A582-42E2-B11D-9665608A1180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243DAB43-B0BC-4801-8C3E-E80A39DDE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96" y="74508"/>
            <a:ext cx="12016066" cy="711081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Cooper Black" panose="0208090404030B020404" pitchFamily="18" charset="0"/>
              </a:rPr>
              <a:t>Custom control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7C1099-B39D-4050-B891-0A1A428AB94F}"/>
              </a:ext>
            </a:extLst>
          </p:cNvPr>
          <p:cNvSpPr txBox="1"/>
          <p:nvPr/>
        </p:nvSpPr>
        <p:spPr>
          <a:xfrm>
            <a:off x="208196" y="653811"/>
            <a:ext cx="10307404" cy="424731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A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custom 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is a JavaScript object that has two special sections ( metadata and renderer ) and a number of methods that implement the functionality of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D5156"/>
                </a:solidFill>
                <a:effectLst/>
                <a:latin typeface="Calibri (Body)"/>
              </a:rPr>
              <a:t>The metadata section defines the data structure and thus the API of the </a:t>
            </a:r>
            <a:r>
              <a:rPr lang="en-US" b="1" i="0" dirty="0">
                <a:solidFill>
                  <a:srgbClr val="5F6368"/>
                </a:solidFill>
                <a:effectLst/>
                <a:latin typeface="Calibri (Body)"/>
              </a:rPr>
              <a:t>control</a:t>
            </a:r>
            <a:r>
              <a:rPr lang="en-US" b="0" i="0" dirty="0">
                <a:solidFill>
                  <a:srgbClr val="4D5156"/>
                </a:solidFill>
                <a:effectLst/>
                <a:latin typeface="Calibri (Body)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The init method is a special function that is called by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SAPUI5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core whenever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is instantiated.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SAPUI5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allows string, int, float, Boolean, object and arrays of the mentioned types as predefined data types.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In case if there is functionality which us not delivered by SAP, We can design our own control.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02124"/>
                </a:solidFill>
                <a:latin typeface="Calibri (Body)"/>
              </a:rPr>
              <a:t>sap.ui.core.Control </a:t>
            </a:r>
            <a:r>
              <a:rPr lang="en-US" dirty="0">
                <a:solidFill>
                  <a:srgbClr val="202124"/>
                </a:solidFill>
                <a:latin typeface="Calibri (Body)"/>
              </a:rPr>
              <a:t>is the super class of all UI Controls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Extends is the keywords used to indicate inheritance in JS.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just"/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algn="just"/>
            <a:endParaRPr lang="en-US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just"/>
            <a:endParaRPr lang="en-US" sz="1800" b="1" kern="0" dirty="0">
              <a:solidFill>
                <a:schemeClr val="bg1"/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B7F36E7-2CFA-4862-A435-5D829B0B73EE}"/>
              </a:ext>
            </a:extLst>
          </p:cNvPr>
          <p:cNvSpPr/>
          <p:nvPr/>
        </p:nvSpPr>
        <p:spPr>
          <a:xfrm>
            <a:off x="2761140" y="5577506"/>
            <a:ext cx="93681" cy="93681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592F6FE-DF06-469C-9646-E0F37021ED48}"/>
              </a:ext>
            </a:extLst>
          </p:cNvPr>
          <p:cNvSpPr/>
          <p:nvPr/>
        </p:nvSpPr>
        <p:spPr>
          <a:xfrm>
            <a:off x="2882958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1546EC-B811-4660-9551-F363D9F80BBE}"/>
              </a:ext>
            </a:extLst>
          </p:cNvPr>
          <p:cNvSpPr/>
          <p:nvPr/>
        </p:nvSpPr>
        <p:spPr>
          <a:xfrm>
            <a:off x="3004777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EC55866-F309-4A94-BBE2-5DDF617D87E9}"/>
              </a:ext>
            </a:extLst>
          </p:cNvPr>
          <p:cNvSpPr/>
          <p:nvPr/>
        </p:nvSpPr>
        <p:spPr>
          <a:xfrm>
            <a:off x="5925752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1181994-0433-4887-9143-9D2CEBE2F5AB}"/>
              </a:ext>
            </a:extLst>
          </p:cNvPr>
          <p:cNvSpPr/>
          <p:nvPr/>
        </p:nvSpPr>
        <p:spPr>
          <a:xfrm>
            <a:off x="6047570" y="5577506"/>
            <a:ext cx="93681" cy="93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2B9AD12-8408-44F6-89DE-0DDA37FD2914}"/>
              </a:ext>
            </a:extLst>
          </p:cNvPr>
          <p:cNvSpPr/>
          <p:nvPr/>
        </p:nvSpPr>
        <p:spPr>
          <a:xfrm>
            <a:off x="6169389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779640F-E32C-405D-8231-196330096FEA}"/>
              </a:ext>
            </a:extLst>
          </p:cNvPr>
          <p:cNvSpPr/>
          <p:nvPr/>
        </p:nvSpPr>
        <p:spPr>
          <a:xfrm>
            <a:off x="9090365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0FFB84F-D695-4C30-93AF-738312FABDDC}"/>
              </a:ext>
            </a:extLst>
          </p:cNvPr>
          <p:cNvSpPr/>
          <p:nvPr/>
        </p:nvSpPr>
        <p:spPr>
          <a:xfrm>
            <a:off x="9212183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810290F-0F6B-490D-8470-38550AB6A6ED}"/>
              </a:ext>
            </a:extLst>
          </p:cNvPr>
          <p:cNvSpPr/>
          <p:nvPr/>
        </p:nvSpPr>
        <p:spPr>
          <a:xfrm>
            <a:off x="9334002" y="5577506"/>
            <a:ext cx="93681" cy="93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Rectangle 2">
            <a:extLst>
              <a:ext uri="{FF2B5EF4-FFF2-40B4-BE49-F238E27FC236}">
                <a16:creationId xmlns:a16="http://schemas.microsoft.com/office/drawing/2014/main" id="{2455EE29-04B0-4A17-B4EB-98E4FA5B1A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55037" y="1088880"/>
            <a:ext cx="184731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2363A"/>
                </a:solidFill>
                <a:effectLst/>
                <a:latin typeface="72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A9BE4CB3-5719-4D2A-B149-A9105426A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037" y="3652591"/>
            <a:ext cx="6981692" cy="310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35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AE108-35E5-433A-9F2C-DA75F8BD7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34" y="69521"/>
            <a:ext cx="10515600" cy="61977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Syntax of Custom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11588-C5D9-432A-B28F-37B508DEA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170" y="118299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Calibri (Body)"/>
              </a:rPr>
              <a:t>									</a:t>
            </a:r>
          </a:p>
          <a:p>
            <a:pPr marL="0" indent="0">
              <a:buNone/>
            </a:pPr>
            <a:endParaRPr lang="en-US" sz="1800" dirty="0">
              <a:solidFill>
                <a:srgbClr val="333333"/>
              </a:solidFill>
              <a:latin typeface="Calibri (Body)"/>
            </a:endParaRPr>
          </a:p>
          <a:p>
            <a:endParaRPr lang="en-US" sz="1800" b="0" i="0" dirty="0">
              <a:solidFill>
                <a:srgbClr val="333333"/>
              </a:solidFill>
              <a:effectLst/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35079-757D-4D7E-BC7A-925CE2B25C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59255D85-539B-43AF-BE92-56671FABA85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5A720A-D9D8-4054-B773-6FFB59761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54" y="1890244"/>
            <a:ext cx="4835944" cy="384620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A86400-0874-4634-8D07-2D64E4B1E960}"/>
              </a:ext>
            </a:extLst>
          </p:cNvPr>
          <p:cNvCxnSpPr>
            <a:cxnSpLocks/>
          </p:cNvCxnSpPr>
          <p:nvPr/>
        </p:nvCxnSpPr>
        <p:spPr>
          <a:xfrm flipH="1">
            <a:off x="2272168" y="2154415"/>
            <a:ext cx="3121914" cy="201150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F55E214-5575-4BBC-8933-30C5AA453BEE}"/>
              </a:ext>
            </a:extLst>
          </p:cNvPr>
          <p:cNvSpPr txBox="1"/>
          <p:nvPr/>
        </p:nvSpPr>
        <p:spPr>
          <a:xfrm flipH="1">
            <a:off x="5394082" y="1676002"/>
            <a:ext cx="4342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333333"/>
                </a:solidFill>
                <a:latin typeface="Calibri (Body)"/>
              </a:rPr>
              <a:t>oRm is the renderer object to talk to the browser and tell the browser to put something in DOM</a:t>
            </a:r>
          </a:p>
          <a:p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13E953E-1779-4B73-BC92-F0EBC0AB65C8}"/>
              </a:ext>
            </a:extLst>
          </p:cNvPr>
          <p:cNvCxnSpPr>
            <a:cxnSpLocks/>
          </p:cNvCxnSpPr>
          <p:nvPr/>
        </p:nvCxnSpPr>
        <p:spPr>
          <a:xfrm flipH="1" flipV="1">
            <a:off x="2954267" y="4362890"/>
            <a:ext cx="2893752" cy="117144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136C7C2-A95A-4B78-AF6C-16C15AE1083F}"/>
              </a:ext>
            </a:extLst>
          </p:cNvPr>
          <p:cNvSpPr txBox="1"/>
          <p:nvPr/>
        </p:nvSpPr>
        <p:spPr>
          <a:xfrm flipH="1">
            <a:off x="5848019" y="5056608"/>
            <a:ext cx="4342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 of the current control which we are designing, with the help of this object oContol, we can access properties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26F6FD-2AB5-42AF-9D0A-DD78D3174529}"/>
              </a:ext>
            </a:extLst>
          </p:cNvPr>
          <p:cNvSpPr txBox="1"/>
          <p:nvPr/>
        </p:nvSpPr>
        <p:spPr>
          <a:xfrm>
            <a:off x="175934" y="737384"/>
            <a:ext cx="7077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02124"/>
                </a:solidFill>
                <a:latin typeface="Calibri (Body)"/>
              </a:rPr>
              <a:t>sap.ui.core.Control </a:t>
            </a:r>
            <a:r>
              <a:rPr lang="en-US" dirty="0">
                <a:solidFill>
                  <a:srgbClr val="202124"/>
                </a:solidFill>
                <a:latin typeface="Calibri (Body)"/>
              </a:rPr>
              <a:t>is the super class of all UI Controls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Extends is the keywords used to indicate inheritance in JS.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770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080A-27A9-444A-9784-8B54EB418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34" y="101725"/>
            <a:ext cx="10515600" cy="573061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Steps of create custom control in ui5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E5478-149E-4582-B390-03317593D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88547E5F-7AB1-4696-BCDF-6582225E1E18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C8F578-DE38-447E-862F-2DB114EEDF5A}"/>
              </a:ext>
            </a:extLst>
          </p:cNvPr>
          <p:cNvSpPr/>
          <p:nvPr/>
        </p:nvSpPr>
        <p:spPr>
          <a:xfrm>
            <a:off x="179551" y="3100489"/>
            <a:ext cx="2153799" cy="319714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7A241590-C191-4840-A301-BD2B6A0F8232}"/>
              </a:ext>
            </a:extLst>
          </p:cNvPr>
          <p:cNvSpPr/>
          <p:nvPr/>
        </p:nvSpPr>
        <p:spPr>
          <a:xfrm rot="5400000">
            <a:off x="138512" y="1847367"/>
            <a:ext cx="2669951" cy="2595108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66E81CFA-3B9D-4166-A442-E7E0E16A4E80}"/>
              </a:ext>
            </a:extLst>
          </p:cNvPr>
          <p:cNvSpPr/>
          <p:nvPr/>
        </p:nvSpPr>
        <p:spPr>
          <a:xfrm rot="16200000" flipV="1">
            <a:off x="404021" y="2599918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1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E5EF7B-84AA-4EA3-B891-E490F6607CC0}"/>
              </a:ext>
            </a:extLst>
          </p:cNvPr>
          <p:cNvSpPr txBox="1"/>
          <p:nvPr/>
        </p:nvSpPr>
        <p:spPr>
          <a:xfrm>
            <a:off x="575388" y="2925520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877578-7732-4E96-8F10-5A867BA08133}"/>
              </a:ext>
            </a:extLst>
          </p:cNvPr>
          <p:cNvSpPr/>
          <p:nvPr/>
        </p:nvSpPr>
        <p:spPr>
          <a:xfrm>
            <a:off x="2439824" y="3100489"/>
            <a:ext cx="2153799" cy="3197145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BA6C762-898F-4B28-98C2-7CC732C3EAD0}"/>
              </a:ext>
            </a:extLst>
          </p:cNvPr>
          <p:cNvSpPr/>
          <p:nvPr/>
        </p:nvSpPr>
        <p:spPr>
          <a:xfrm rot="5400000">
            <a:off x="2374513" y="1781806"/>
            <a:ext cx="2669953" cy="2726235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17212CE3-6BB7-4BAD-AA6A-2143B710C4E1}"/>
              </a:ext>
            </a:extLst>
          </p:cNvPr>
          <p:cNvSpPr/>
          <p:nvPr/>
        </p:nvSpPr>
        <p:spPr>
          <a:xfrm rot="16200000" flipV="1">
            <a:off x="2494171" y="2599918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2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70412F-4C44-412A-80EF-993B37F47F58}"/>
              </a:ext>
            </a:extLst>
          </p:cNvPr>
          <p:cNvSpPr txBox="1"/>
          <p:nvPr/>
        </p:nvSpPr>
        <p:spPr>
          <a:xfrm>
            <a:off x="2665538" y="2925520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E8D737-71F7-4B8F-87C2-5C41405F5245}"/>
              </a:ext>
            </a:extLst>
          </p:cNvPr>
          <p:cNvSpPr/>
          <p:nvPr/>
        </p:nvSpPr>
        <p:spPr>
          <a:xfrm>
            <a:off x="4594391" y="3100489"/>
            <a:ext cx="2153799" cy="3197145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185B46DA-25BE-4037-879B-ED26E3CD891D}"/>
              </a:ext>
            </a:extLst>
          </p:cNvPr>
          <p:cNvSpPr/>
          <p:nvPr/>
        </p:nvSpPr>
        <p:spPr>
          <a:xfrm rot="5400000">
            <a:off x="4514917" y="1758664"/>
            <a:ext cx="2669950" cy="2784075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Top Corners Rounded 17">
            <a:extLst>
              <a:ext uri="{FF2B5EF4-FFF2-40B4-BE49-F238E27FC236}">
                <a16:creationId xmlns:a16="http://schemas.microsoft.com/office/drawing/2014/main" id="{9FFC68E9-51B0-43AA-8E3A-927F127ABA1F}"/>
              </a:ext>
            </a:extLst>
          </p:cNvPr>
          <p:cNvSpPr/>
          <p:nvPr/>
        </p:nvSpPr>
        <p:spPr>
          <a:xfrm rot="16200000" flipV="1">
            <a:off x="4584320" y="2599918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3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B24F13-A2B3-4FD4-AF13-A3E5D32C3453}"/>
              </a:ext>
            </a:extLst>
          </p:cNvPr>
          <p:cNvSpPr txBox="1"/>
          <p:nvPr/>
        </p:nvSpPr>
        <p:spPr>
          <a:xfrm>
            <a:off x="4755687" y="2925520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C0B064-3768-4A8B-A1EF-3C1039469AFB}"/>
              </a:ext>
            </a:extLst>
          </p:cNvPr>
          <p:cNvSpPr/>
          <p:nvPr/>
        </p:nvSpPr>
        <p:spPr>
          <a:xfrm>
            <a:off x="6748079" y="3100489"/>
            <a:ext cx="2153799" cy="319714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73E5240C-1F47-40E1-9E0C-59771DBD9058}"/>
              </a:ext>
            </a:extLst>
          </p:cNvPr>
          <p:cNvSpPr/>
          <p:nvPr/>
        </p:nvSpPr>
        <p:spPr>
          <a:xfrm rot="5400000">
            <a:off x="6527772" y="1814541"/>
            <a:ext cx="2669951" cy="2660762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CFCE90EC-6D9E-40A3-8B83-A5CE2C7F9006}"/>
              </a:ext>
            </a:extLst>
          </p:cNvPr>
          <p:cNvSpPr/>
          <p:nvPr/>
        </p:nvSpPr>
        <p:spPr>
          <a:xfrm rot="16200000" flipV="1">
            <a:off x="6674469" y="2599918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4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02B9BD-7ECE-472C-9DE3-BFC70090469D}"/>
              </a:ext>
            </a:extLst>
          </p:cNvPr>
          <p:cNvSpPr txBox="1"/>
          <p:nvPr/>
        </p:nvSpPr>
        <p:spPr>
          <a:xfrm>
            <a:off x="6845836" y="2925520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CC3B8CE-3B1B-4355-803B-915AA843DF6E}"/>
              </a:ext>
            </a:extLst>
          </p:cNvPr>
          <p:cNvSpPr/>
          <p:nvPr/>
        </p:nvSpPr>
        <p:spPr>
          <a:xfrm>
            <a:off x="8894663" y="3100489"/>
            <a:ext cx="2153799" cy="319714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A183FE1E-96DA-4620-950A-2094FAC495D0}"/>
              </a:ext>
            </a:extLst>
          </p:cNvPr>
          <p:cNvSpPr/>
          <p:nvPr/>
        </p:nvSpPr>
        <p:spPr>
          <a:xfrm rot="5400000">
            <a:off x="8725634" y="1668206"/>
            <a:ext cx="2669952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F44CCFCD-A671-43B3-8839-13969FF5A5B1}"/>
              </a:ext>
            </a:extLst>
          </p:cNvPr>
          <p:cNvSpPr/>
          <p:nvPr/>
        </p:nvSpPr>
        <p:spPr>
          <a:xfrm rot="16200000" flipV="1">
            <a:off x="8764617" y="2599918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5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30B2D8-B7D6-4CDC-82C9-8E2E901C7C87}"/>
              </a:ext>
            </a:extLst>
          </p:cNvPr>
          <p:cNvSpPr txBox="1"/>
          <p:nvPr/>
        </p:nvSpPr>
        <p:spPr>
          <a:xfrm>
            <a:off x="8935984" y="2925520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7369F2-3196-47BB-96A0-940C302B7868}"/>
              </a:ext>
            </a:extLst>
          </p:cNvPr>
          <p:cNvSpPr txBox="1"/>
          <p:nvPr/>
        </p:nvSpPr>
        <p:spPr>
          <a:xfrm>
            <a:off x="398466" y="5482766"/>
            <a:ext cx="1901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0" dirty="0">
                <a:solidFill>
                  <a:schemeClr val="bg2">
                    <a:lumMod val="10000"/>
                  </a:schemeClr>
                </a:solidFill>
                <a:effectLst/>
                <a:latin typeface="Calibri (Body)"/>
              </a:rPr>
              <a:t>Create a sample SAPUI5 project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E71C45C-8E49-44A2-A50D-29020E958E6A}"/>
              </a:ext>
            </a:extLst>
          </p:cNvPr>
          <p:cNvSpPr txBox="1"/>
          <p:nvPr/>
        </p:nvSpPr>
        <p:spPr>
          <a:xfrm>
            <a:off x="2655465" y="4699156"/>
            <a:ext cx="16163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0" dirty="0">
                <a:solidFill>
                  <a:srgbClr val="111111"/>
                </a:solidFill>
                <a:effectLst/>
                <a:latin typeface="Calibri (Body)"/>
              </a:rPr>
              <a:t>Create a folder          in webapp – control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F47CA21-69CB-442F-B44C-EC043D7FCCCE}"/>
              </a:ext>
            </a:extLst>
          </p:cNvPr>
          <p:cNvSpPr txBox="1"/>
          <p:nvPr/>
        </p:nvSpPr>
        <p:spPr>
          <a:xfrm>
            <a:off x="4827285" y="5526228"/>
            <a:ext cx="16928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111111"/>
                </a:solidFill>
                <a:effectLst/>
                <a:latin typeface="Calibri (Body)"/>
              </a:rPr>
              <a:t>Create a js file in control</a:t>
            </a:r>
          </a:p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DCBDF4C-D0EE-4CC2-9196-566A1C1C4758}"/>
              </a:ext>
            </a:extLst>
          </p:cNvPr>
          <p:cNvSpPr txBox="1"/>
          <p:nvPr/>
        </p:nvSpPr>
        <p:spPr>
          <a:xfrm>
            <a:off x="6977729" y="5490464"/>
            <a:ext cx="18499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111111"/>
                </a:solidFill>
                <a:effectLst/>
                <a:latin typeface="Calibri (Body)"/>
              </a:rPr>
              <a:t>Provide a control name</a:t>
            </a:r>
          </a:p>
          <a:p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B4F9F60-B963-45E6-A73E-1F9C466FAA8A}"/>
              </a:ext>
            </a:extLst>
          </p:cNvPr>
          <p:cNvSpPr txBox="1"/>
          <p:nvPr/>
        </p:nvSpPr>
        <p:spPr>
          <a:xfrm>
            <a:off x="9011560" y="4734920"/>
            <a:ext cx="209810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0" i="0" dirty="0">
                <a:solidFill>
                  <a:srgbClr val="111111"/>
                </a:solidFill>
                <a:effectLst/>
                <a:latin typeface="Calibri (Body)"/>
              </a:rPr>
              <a:t>Use the custom control and define function in controller &amp; view</a:t>
            </a:r>
          </a:p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73CFF2-3ECA-4EDE-8493-DAB14122298E}"/>
              </a:ext>
            </a:extLst>
          </p:cNvPr>
          <p:cNvSpPr txBox="1"/>
          <p:nvPr/>
        </p:nvSpPr>
        <p:spPr>
          <a:xfrm>
            <a:off x="175933" y="657434"/>
            <a:ext cx="99726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A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custom 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is a JavaScript object that has two special sections ( metadata and renderer ) and a number of methods that implement the functionality of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There are different types of steps:</a:t>
            </a:r>
            <a:endParaRPr lang="en-US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490427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E36B2-4254-4C91-BCE6-537052C1D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5" y="719273"/>
            <a:ext cx="5474677" cy="53913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Add a rating indicator for customer</a:t>
            </a:r>
          </a:p>
          <a:p>
            <a:pPr marL="457200" indent="-457200">
              <a:buAutoNum type="arabicPeriod"/>
            </a:pPr>
            <a:r>
              <a:rPr lang="en-US" sz="1800" dirty="0">
                <a:hlinkClick r:id="rId2"/>
              </a:rPr>
              <a:t>Add a new folder with name control  and make a js file(ProductRating.js) in this folder</a:t>
            </a:r>
            <a:r>
              <a:rPr lang="en-US" sz="1800" dirty="0"/>
              <a:t> </a:t>
            </a:r>
          </a:p>
          <a:p>
            <a:pPr marL="457200" indent="-457200">
              <a:buAutoNum type="arabicPeriod"/>
            </a:pPr>
            <a:r>
              <a:rPr lang="en-US" sz="1800" dirty="0">
                <a:hlinkClick r:id="rId3"/>
              </a:rPr>
              <a:t>Add a functionality in view2 xml</a:t>
            </a:r>
            <a:endParaRPr lang="en-US" sz="18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1800" dirty="0">
                <a:hlinkClick r:id="rId4"/>
              </a:rPr>
              <a:t>Add a functionality in view2 Controller</a:t>
            </a:r>
            <a:endParaRPr lang="en-US" sz="18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1800" dirty="0">
                <a:hlinkClick r:id="rId5"/>
              </a:rPr>
              <a:t>Update i18n file</a:t>
            </a:r>
            <a:endParaRPr lang="en-US" sz="18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1800" dirty="0">
                <a:hlinkClick r:id="rId6"/>
              </a:rPr>
              <a:t>Update the version in manifest file</a:t>
            </a:r>
            <a:endParaRPr lang="en-US" sz="18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457200" indent="-457200">
              <a:buAutoNum type="arabicPeriod"/>
            </a:pPr>
            <a:endParaRPr lang="en-US" sz="22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3AD57-1B38-42AF-A707-BFA667C95F4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C7E73219-16DE-4040-86FB-3399B8132D5C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D72744E8-4028-4F79-8BDC-3596D2157B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3415" y="17176"/>
            <a:ext cx="10515600" cy="8112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Exercise  </a:t>
            </a:r>
          </a:p>
        </p:txBody>
      </p:sp>
      <p:pic>
        <p:nvPicPr>
          <p:cNvPr id="1026" name="Picture 2" descr="Problem Solving Concept On White Background Pointed By Several.. Stock  Photo, Picture And Royalty Free Image. Image 100694771.">
            <a:extLst>
              <a:ext uri="{FF2B5EF4-FFF2-40B4-BE49-F238E27FC236}">
                <a16:creationId xmlns:a16="http://schemas.microsoft.com/office/drawing/2014/main" id="{22A63D2F-8BAD-4B73-A2D1-CED4A17C6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629" y="1229667"/>
            <a:ext cx="4911848" cy="415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699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1" y="337883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5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5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818659" y="912354"/>
            <a:ext cx="1113934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Fragments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Fragment loading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Types of Fragments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Working with Messages</a:t>
            </a:r>
          </a:p>
          <a:p>
            <a:pPr>
              <a:defRPr/>
            </a:pPr>
            <a:endParaRPr lang="en-US" dirty="0">
              <a:latin typeface="Calibri (Body)"/>
            </a:endParaRPr>
          </a:p>
          <a:p>
            <a:pPr>
              <a:defRPr/>
            </a:pPr>
            <a:endParaRPr lang="en-US" dirty="0">
              <a:latin typeface="Calibri (Body)"/>
            </a:endParaRPr>
          </a:p>
          <a:p>
            <a:pPr>
              <a:defRPr/>
            </a:pPr>
            <a:r>
              <a:rPr kumimoji="0" lang="en-US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(Body)"/>
              </a:rPr>
              <a:t>---Break---</a:t>
            </a:r>
          </a:p>
          <a:p>
            <a:pPr>
              <a:defRPr/>
            </a:pPr>
            <a:endParaRPr lang="en-US" dirty="0">
              <a:latin typeface="Calibri (Body)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Fragments as Dialog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Types of Dialog Fragment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Responsive behavior of Dialog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Extending standard Control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Custom Control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Calibri (Body)"/>
              </a:rPr>
              <a:t>Syntax of Custom Control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Calibri (Body)"/>
              </a:rPr>
              <a:t>Steps of create custom control in ui5</a:t>
            </a:r>
            <a:endParaRPr lang="en-US" dirty="0">
              <a:latin typeface="Calibri (Body)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8" name="Picture 4" descr="Kick-Off Agenda Samples - 6+ Free Word, PDF Format Download | Free &amp;  Premium Templates">
            <a:extLst>
              <a:ext uri="{FF2B5EF4-FFF2-40B4-BE49-F238E27FC236}">
                <a16:creationId xmlns:a16="http://schemas.microsoft.com/office/drawing/2014/main" id="{9AE5BB99-3911-4C04-8C72-0E18B8E62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594" y="1301262"/>
            <a:ext cx="5715000" cy="37469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D9D76-1035-4040-B42C-C752B7DC3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909" y="82775"/>
            <a:ext cx="10898910" cy="640272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What is fragment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66E985-9918-4BD4-ACD7-C3944C4C7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090" y="795102"/>
            <a:ext cx="7945937" cy="4424151"/>
          </a:xfrm>
        </p:spPr>
        <p:txBody>
          <a:bodyPr>
            <a:normAutofit fontScale="92500" lnSpcReduction="10000"/>
          </a:bodyPr>
          <a:lstStyle/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Calibri (Body)"/>
              </a:rPr>
              <a:t>Fragments are light-weight UI parts. They are used to modularize views. We can reuse a fragment multiple times in same view or other views.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This class acts as factory which returns the UI control tree defined inside the </a:t>
            </a:r>
            <a:r>
              <a:rPr lang="en-US" sz="1800" b="1" i="0" dirty="0">
                <a:solidFill>
                  <a:srgbClr val="202124"/>
                </a:solidFill>
                <a:effectLst/>
                <a:latin typeface="Calibri (Body)"/>
              </a:rPr>
              <a:t>Fragments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.</a:t>
            </a: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Fragments are used similar as sap.ui.core.mvc.Views, but </a:t>
            </a:r>
            <a:r>
              <a:rPr lang="en-US" sz="1800" dirty="0">
                <a:solidFill>
                  <a:prstClr val="black"/>
                </a:solidFill>
                <a:latin typeface="Calibri (Body)"/>
              </a:rPr>
              <a:t>Fragments do not have their own controllers. Logic related to fragment’s UI elements is written in the host view’s controller.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202124"/>
                </a:solidFill>
                <a:effectLst/>
                <a:latin typeface="Calibri (Body)"/>
              </a:rPr>
              <a:t>Fragments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 are used similar as sap. ui.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Do not call the Fragment constructor directly!</a:t>
            </a:r>
          </a:p>
          <a:p>
            <a:pPr marL="285750" indent="-285750" algn="l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</a:rPr>
              <a:t>Use-cases for Fragments are e.g.: - Modularization of UIs without                                                                             fragmenting the controller structure - Re-use of UI parts - 100%-                                                                              declarative definition of Views.</a:t>
            </a:r>
          </a:p>
          <a:p>
            <a:pPr marL="285750" indent="-285750" algn="l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Constructor of Fragment is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alibri (Body)"/>
              </a:rPr>
              <a:t>new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 sap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ui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core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Calibri (Body)"/>
              </a:rPr>
              <a:t>Fragment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()</a:t>
            </a:r>
            <a:endParaRPr lang="en-US" sz="1800" dirty="0">
              <a:effectLst/>
            </a:endParaRPr>
          </a:p>
          <a:p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l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   </a:t>
            </a:r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algn="just" defTabSz="685800">
              <a:spcBef>
                <a:spcPts val="600"/>
              </a:spcBef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prstClr val="black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/>
            <a:endParaRPr lang="en-US" sz="1800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DA8A94-3B07-495B-BA7E-426ABB84CF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116970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597EEB8C-0E2E-476E-8B29-2FE1C0F86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58224" y="6571605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A561A3-91D1-4D04-9EA8-E1A5FFB5B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274" y="709289"/>
            <a:ext cx="2278577" cy="38255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394CFA4-0D8D-416F-AD1C-AC6B06083564}"/>
              </a:ext>
            </a:extLst>
          </p:cNvPr>
          <p:cNvSpPr/>
          <p:nvPr/>
        </p:nvSpPr>
        <p:spPr>
          <a:xfrm>
            <a:off x="549796" y="4262599"/>
            <a:ext cx="151216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FFB481-8AC5-40DF-AE31-5BF4377D7867}"/>
              </a:ext>
            </a:extLst>
          </p:cNvPr>
          <p:cNvSpPr/>
          <p:nvPr/>
        </p:nvSpPr>
        <p:spPr>
          <a:xfrm>
            <a:off x="549796" y="5548071"/>
            <a:ext cx="151216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3B39097-5D6C-4517-802C-EB0EB69D69A7}"/>
              </a:ext>
            </a:extLst>
          </p:cNvPr>
          <p:cNvSpPr/>
          <p:nvPr/>
        </p:nvSpPr>
        <p:spPr>
          <a:xfrm>
            <a:off x="2638028" y="4550631"/>
            <a:ext cx="165618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Popup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F32E9E0-7859-4FF6-8943-A368582F9CC3}"/>
              </a:ext>
            </a:extLst>
          </p:cNvPr>
          <p:cNvSpPr/>
          <p:nvPr/>
        </p:nvSpPr>
        <p:spPr>
          <a:xfrm>
            <a:off x="2638028" y="5889815"/>
            <a:ext cx="165618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Popup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759A3A5-7FD4-49A0-9779-5E929914CFFA}"/>
              </a:ext>
            </a:extLst>
          </p:cNvPr>
          <p:cNvSpPr/>
          <p:nvPr/>
        </p:nvSpPr>
        <p:spPr>
          <a:xfrm>
            <a:off x="2061964" y="4757863"/>
            <a:ext cx="576064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8B6709-07BF-4988-89BC-4C12CB59F7DD}"/>
              </a:ext>
            </a:extLst>
          </p:cNvPr>
          <p:cNvSpPr/>
          <p:nvPr/>
        </p:nvSpPr>
        <p:spPr>
          <a:xfrm>
            <a:off x="2061964" y="6097047"/>
            <a:ext cx="576064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44C5014-B058-44BC-B764-CF3AACCAC91C}"/>
              </a:ext>
            </a:extLst>
          </p:cNvPr>
          <p:cNvSpPr/>
          <p:nvPr/>
        </p:nvSpPr>
        <p:spPr>
          <a:xfrm>
            <a:off x="7891256" y="4766655"/>
            <a:ext cx="2952328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Fragment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CE33627-E904-48C7-8AB7-C707A4C78592}"/>
              </a:ext>
            </a:extLst>
          </p:cNvPr>
          <p:cNvSpPr/>
          <p:nvPr/>
        </p:nvSpPr>
        <p:spPr>
          <a:xfrm>
            <a:off x="8843444" y="5216999"/>
            <a:ext cx="1728192" cy="5577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Popup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8D5A2A9-1D4A-4794-B002-CE5096D4ADCC}"/>
              </a:ext>
            </a:extLst>
          </p:cNvPr>
          <p:cNvSpPr/>
          <p:nvPr/>
        </p:nvSpPr>
        <p:spPr>
          <a:xfrm>
            <a:off x="6906420" y="4649851"/>
            <a:ext cx="952188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D7B39D-9F29-43E2-8A2D-2CC8A2CF6631}"/>
              </a:ext>
            </a:extLst>
          </p:cNvPr>
          <p:cNvSpPr/>
          <p:nvPr/>
        </p:nvSpPr>
        <p:spPr>
          <a:xfrm>
            <a:off x="5449696" y="5548071"/>
            <a:ext cx="151216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EC45886-8670-4E2F-9C23-FFEE1CA7A22B}"/>
              </a:ext>
            </a:extLst>
          </p:cNvPr>
          <p:cNvSpPr/>
          <p:nvPr/>
        </p:nvSpPr>
        <p:spPr>
          <a:xfrm>
            <a:off x="6958508" y="5452339"/>
            <a:ext cx="936104" cy="5690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F48754-5A12-4A1D-8977-3601C0C2CE0E}"/>
              </a:ext>
            </a:extLst>
          </p:cNvPr>
          <p:cNvSpPr/>
          <p:nvPr/>
        </p:nvSpPr>
        <p:spPr>
          <a:xfrm>
            <a:off x="5430256" y="4292784"/>
            <a:ext cx="151216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4028872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07D4-29EC-41D7-853E-9F24D8FA6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284" y="-10122"/>
            <a:ext cx="9144000" cy="70788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Fragment loading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565921-C5C9-4103-B1E1-E671049B1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284" y="902798"/>
            <a:ext cx="5336387" cy="4856164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32363A"/>
                </a:solidFill>
                <a:effectLst/>
                <a:latin typeface="Calibri (Body)"/>
              </a:rPr>
              <a:t>Loads and instantiates a Fragment. A Promise is returned, which resolves with the Fragments content.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32363A"/>
                </a:solidFill>
                <a:effectLst/>
                <a:latin typeface="Calibri (Body)"/>
              </a:rPr>
              <a:t>The Fragment types "XML", "JS" and "HTML" are available by default; additional Fragment types can be added using the sap.ui.core.Fragment.registerType() function.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32363A"/>
                </a:solidFill>
                <a:effectLst/>
                <a:latin typeface="Calibri (Body)"/>
              </a:rPr>
              <a:t>Fragments can be instantiated from JSViews, as well. Fragments of any type can be used within views of any type.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32363A"/>
                </a:solidFill>
                <a:latin typeface="Calibri (Body)"/>
              </a:rPr>
              <a:t>Module name for fragment loading is “sap/ui/core/Fragment”</a:t>
            </a:r>
          </a:p>
          <a:p>
            <a:br>
              <a:rPr lang="en-US" sz="1400" dirty="0"/>
            </a:br>
            <a:endParaRPr lang="en-US" sz="1800" dirty="0">
              <a:latin typeface="Calibri (Body)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D4A13C04-BBE0-44C7-BFD8-22B2D37EE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8FC89-BC8C-4971-AA0D-5F09902DFB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4215B3A6-1AB8-4B71-B807-FF7055057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840" y="1214889"/>
            <a:ext cx="6139876" cy="333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97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31603-7A9E-4DBF-A360-B764CAB55D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728" y="120181"/>
            <a:ext cx="9408280" cy="568435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3600" dirty="0">
                <a:latin typeface="Cooper Black" panose="0208090404030B020404" pitchFamily="18" charset="0"/>
              </a:rPr>
              <a:t>Loading a XML fragment (default type)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82214-691A-40EE-AE9D-B4FF7F1274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53" y="108448"/>
            <a:ext cx="806194" cy="79627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60A84B6B-B12E-4167-97CF-5860A564A264}"/>
              </a:ext>
            </a:extLst>
          </p:cNvPr>
          <p:cNvSpPr>
            <a:spLocks noGrp="1"/>
          </p:cNvSpPr>
          <p:nvPr/>
        </p:nvSpPr>
        <p:spPr>
          <a:xfrm>
            <a:off x="10102006" y="6520505"/>
            <a:ext cx="2225295" cy="2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659709-534B-44AD-B013-62D5680A975E}"/>
              </a:ext>
            </a:extLst>
          </p:cNvPr>
          <p:cNvSpPr txBox="1"/>
          <p:nvPr/>
        </p:nvSpPr>
        <p:spPr>
          <a:xfrm>
            <a:off x="273728" y="877602"/>
            <a:ext cx="8975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 (Body)"/>
              </a:rPr>
              <a:t>Create object of the xml Fragment Popup Fragment</a:t>
            </a:r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939FA236-FAAB-4C76-B75A-5B741717A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728" y="1979635"/>
            <a:ext cx="7864522" cy="35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18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2032C-C8F8-46D4-A26B-86558633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53" y="46015"/>
            <a:ext cx="10515600" cy="79627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 Create a XML fragment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A2015D-69F9-4544-B13F-916BBB201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53" y="108448"/>
            <a:ext cx="806194" cy="79627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01705794-B9EE-4E37-9D76-915168551A73}"/>
              </a:ext>
            </a:extLst>
          </p:cNvPr>
          <p:cNvSpPr>
            <a:spLocks noGrp="1"/>
          </p:cNvSpPr>
          <p:nvPr/>
        </p:nvSpPr>
        <p:spPr>
          <a:xfrm>
            <a:off x="10102006" y="6520505"/>
            <a:ext cx="2225295" cy="2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8E30B9-F45C-41A6-A9D7-F0FCBD360234}"/>
              </a:ext>
            </a:extLst>
          </p:cNvPr>
          <p:cNvSpPr txBox="1"/>
          <p:nvPr/>
        </p:nvSpPr>
        <p:spPr>
          <a:xfrm>
            <a:off x="284284" y="838542"/>
            <a:ext cx="7658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XML fragments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are similar to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XML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view, but have no &lt;View&gt; tag as root element. Instead, there is a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SAPUI5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control.</a:t>
            </a:r>
            <a:endParaRPr lang="en-US" dirty="0">
              <a:latin typeface="Calibri (Body)"/>
            </a:endParaRPr>
          </a:p>
          <a:p>
            <a:endParaRPr lang="en-US" dirty="0"/>
          </a:p>
        </p:txBody>
      </p:sp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893C6094-0ECF-41AC-8506-02CF51A08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10" y="1710888"/>
            <a:ext cx="7148179" cy="264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43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4268A-D128-4FDC-A7DC-448145393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34" y="0"/>
            <a:ext cx="11299367" cy="707887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rgbClr val="3A3A3A"/>
                </a:solidFill>
                <a:latin typeface="Cooper Black" panose="0208090404030B020404" pitchFamily="18" charset="0"/>
              </a:rPr>
              <a:t>Exercise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2905D0-5E75-4AA4-A365-CDE0E1F177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16BBF425-3516-47C9-BA8F-FCEFF6BDDF19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33B47018-4A5B-491F-A28B-119FD49EC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34" y="962025"/>
            <a:ext cx="9144000" cy="1655762"/>
          </a:xfrm>
        </p:spPr>
        <p:txBody>
          <a:bodyPr>
            <a:normAutofit/>
          </a:bodyPr>
          <a:lstStyle/>
          <a:p>
            <a:pPr marL="342900" indent="-342900" algn="just">
              <a:buAutoNum type="arabicPeriod"/>
            </a:pPr>
            <a:r>
              <a:rPr lang="en-US" sz="1800" dirty="0"/>
              <a:t>Create a XML fragment</a:t>
            </a:r>
          </a:p>
          <a:p>
            <a:pPr algn="just"/>
            <a:r>
              <a:rPr lang="en-US" sz="1800" dirty="0"/>
              <a:t>       1.1 </a:t>
            </a:r>
            <a:r>
              <a:rPr lang="en-US" sz="1800" dirty="0">
                <a:hlinkClick r:id="rId3"/>
              </a:rPr>
              <a:t>Add Info fragment</a:t>
            </a:r>
            <a:endParaRPr lang="en-US" sz="1800" dirty="0"/>
          </a:p>
          <a:p>
            <a:pPr algn="just"/>
            <a:r>
              <a:rPr lang="en-US" sz="1800" dirty="0"/>
              <a:t>       1.2 </a:t>
            </a:r>
            <a:r>
              <a:rPr lang="en-US" sz="1800" dirty="0">
                <a:hlinkClick r:id="rId4"/>
              </a:rPr>
              <a:t>Add supplier data fragment</a:t>
            </a:r>
            <a:r>
              <a:rPr lang="en-US" sz="1800" dirty="0"/>
              <a:t> </a:t>
            </a:r>
          </a:p>
          <a:p>
            <a:pPr algn="just"/>
            <a:r>
              <a:rPr lang="en-US" sz="1800" dirty="0"/>
              <a:t>2.   </a:t>
            </a:r>
            <a:r>
              <a:rPr lang="en-US" sz="1800" dirty="0">
                <a:hlinkClick r:id="rId5"/>
              </a:rPr>
              <a:t>Load a xml fragment in View2.view.xml </a:t>
            </a:r>
            <a:endParaRPr lang="en-US" sz="1800" dirty="0"/>
          </a:p>
          <a:p>
            <a:pPr algn="just"/>
            <a:endParaRPr lang="en-US" sz="1800" dirty="0"/>
          </a:p>
        </p:txBody>
      </p:sp>
      <p:pic>
        <p:nvPicPr>
          <p:cNvPr id="4098" name="Picture 2" descr="Hands On Learning">
            <a:extLst>
              <a:ext uri="{FF2B5EF4-FFF2-40B4-BE49-F238E27FC236}">
                <a16:creationId xmlns:a16="http://schemas.microsoft.com/office/drawing/2014/main" id="{2D55F793-4280-439F-B657-A80C6954D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784" y="962025"/>
            <a:ext cx="3743325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787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CD47C6-ECDB-4745-B318-25AAF871D6BD}"/>
              </a:ext>
            </a:extLst>
          </p:cNvPr>
          <p:cNvSpPr txBox="1">
            <a:spLocks/>
          </p:cNvSpPr>
          <p:nvPr/>
        </p:nvSpPr>
        <p:spPr>
          <a:xfrm>
            <a:off x="301868" y="47043"/>
            <a:ext cx="10515600" cy="707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Message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EE59FB-A885-48A3-8216-D20B60E854E2}"/>
              </a:ext>
            </a:extLst>
          </p:cNvPr>
          <p:cNvSpPr txBox="1">
            <a:spLocks/>
          </p:cNvSpPr>
          <p:nvPr/>
        </p:nvSpPr>
        <p:spPr>
          <a:xfrm>
            <a:off x="301868" y="850088"/>
            <a:ext cx="10117016" cy="3963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Messages can be used to notify the user about specific states of the application and can help the user to correct their incorrect inputs.</a:t>
            </a:r>
          </a:p>
          <a:p>
            <a:pPr algn="just"/>
            <a:r>
              <a:rPr lang="en-US" sz="1800" dirty="0">
                <a:solidFill>
                  <a:srgbClr val="32363A"/>
                </a:solidFill>
                <a:latin typeface="Calibri (Body)"/>
              </a:rPr>
              <a:t>SAPUI5 provides a central place for storing and managing info, warning, and error Messages.</a:t>
            </a:r>
            <a:endParaRPr lang="en-US" sz="1800" b="1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r>
              <a:rPr lang="en-US" sz="1800" b="1" i="0" dirty="0">
                <a:solidFill>
                  <a:srgbClr val="32363A"/>
                </a:solidFill>
                <a:effectLst/>
                <a:latin typeface="Calibri (Body)"/>
              </a:rPr>
              <a:t>Message Object Properties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Target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Describes the part of the application to which the message applies.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Message processor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The object that handles the message in the application and propagates the message to correct controls , binding, or other object.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Types: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 Defines the severity of the message; possible types are error, warning, info, success.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Message Text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The actual message text describing the issue. 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Persistent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This property influences the lifecycle of the message.</a:t>
            </a:r>
          </a:p>
          <a:p>
            <a:pPr marL="0" indent="0" algn="just">
              <a:buNone/>
            </a:pPr>
            <a:endParaRPr lang="en-US" sz="1800" b="1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endParaRPr lang="en-US" sz="1800" dirty="0"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3C02DA-7AD0-4C23-9922-BFCF70848C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F300A292-9491-4B1B-8421-2F3EB4765FEB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2236762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EB6488-6626-4D08-9507-D8D0542A36A1}"/>
              </a:ext>
            </a:extLst>
          </p:cNvPr>
          <p:cNvSpPr txBox="1">
            <a:spLocks/>
          </p:cNvSpPr>
          <p:nvPr/>
        </p:nvSpPr>
        <p:spPr>
          <a:xfrm>
            <a:off x="234550" y="17075"/>
            <a:ext cx="10515600" cy="85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Message Dialog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96F297-E9B6-4518-BA51-314CB7C0ACB3}"/>
              </a:ext>
            </a:extLst>
          </p:cNvPr>
          <p:cNvSpPr txBox="1">
            <a:spLocks/>
          </p:cNvSpPr>
          <p:nvPr/>
        </p:nvSpPr>
        <p:spPr>
          <a:xfrm>
            <a:off x="433753" y="1157410"/>
            <a:ext cx="10515600" cy="2078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08287E-BE4A-4EC3-A0EB-D4F853EB34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6C295112-5D44-4BFB-86CC-A3D420565698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A76E67-E42F-4260-822F-FEB05C7EF9FA}"/>
              </a:ext>
            </a:extLst>
          </p:cNvPr>
          <p:cNvSpPr txBox="1"/>
          <p:nvPr/>
        </p:nvSpPr>
        <p:spPr>
          <a:xfrm>
            <a:off x="234550" y="789204"/>
            <a:ext cx="1075885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A message dialog interrupts the user's workflow by blocking the current page and needs to be closed by the user.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Use a message dialog if the message is important and must be acknowledged by the user.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The easiest way of showing message dialog is to use the sap.m.MessageBox.</a:t>
            </a:r>
            <a:endParaRPr lang="en-US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2363A"/>
              </a:solidFill>
              <a:effectLst/>
              <a:latin typeface="72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35FF9BD-64B9-4685-8E73-D067FE3DC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550" y="1962515"/>
            <a:ext cx="5780640" cy="2232853"/>
          </a:xfrm>
          <a:prstGeom prst="rect">
            <a:avLst/>
          </a:prstGeom>
        </p:spPr>
      </p:pic>
      <p:pic>
        <p:nvPicPr>
          <p:cNvPr id="10" name="Picture 9">
            <a:hlinkClick r:id="rId5"/>
            <a:extLst>
              <a:ext uri="{FF2B5EF4-FFF2-40B4-BE49-F238E27FC236}">
                <a16:creationId xmlns:a16="http://schemas.microsoft.com/office/drawing/2014/main" id="{3854F25D-E693-420E-BE35-E0487ECDC3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791" y="4885328"/>
            <a:ext cx="6972904" cy="115072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6065CC-DE6B-4ECB-9797-FC90137C228F}"/>
              </a:ext>
            </a:extLst>
          </p:cNvPr>
          <p:cNvCxnSpPr/>
          <p:nvPr/>
        </p:nvCxnSpPr>
        <p:spPr>
          <a:xfrm>
            <a:off x="127791" y="4545623"/>
            <a:ext cx="658953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871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9534</TotalTime>
  <Words>1130</Words>
  <Application>Microsoft Office PowerPoint</Application>
  <PresentationFormat>Widescreen</PresentationFormat>
  <Paragraphs>220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72</vt:lpstr>
      <vt:lpstr>Arial</vt:lpstr>
      <vt:lpstr>Arial</vt:lpstr>
      <vt:lpstr>Calibri</vt:lpstr>
      <vt:lpstr>Calibri (Body)</vt:lpstr>
      <vt:lpstr>Calibri Light</vt:lpstr>
      <vt:lpstr>Cooper Black</vt:lpstr>
      <vt:lpstr>Open Sans</vt:lpstr>
      <vt:lpstr>Segoe UI Light</vt:lpstr>
      <vt:lpstr>Office Theme</vt:lpstr>
      <vt:lpstr>PowerPoint Presentation</vt:lpstr>
      <vt:lpstr>PowerPoint Presentation</vt:lpstr>
      <vt:lpstr>What is fragment ?</vt:lpstr>
      <vt:lpstr>Fragment loading</vt:lpstr>
      <vt:lpstr>Loading a XML fragment (default type)</vt:lpstr>
      <vt:lpstr> Create a XML fragment</vt:lpstr>
      <vt:lpstr>Exercise</vt:lpstr>
      <vt:lpstr>PowerPoint Presentation</vt:lpstr>
      <vt:lpstr>PowerPoint Presentation</vt:lpstr>
      <vt:lpstr>PowerPoint Presentation</vt:lpstr>
      <vt:lpstr>PowerPoint Presentation</vt:lpstr>
      <vt:lpstr>Fragment as Dialog </vt:lpstr>
      <vt:lpstr>Responsive behavior of Dialog</vt:lpstr>
      <vt:lpstr>Exercise</vt:lpstr>
      <vt:lpstr>Custom control</vt:lpstr>
      <vt:lpstr>Syntax of Custom Control</vt:lpstr>
      <vt:lpstr>Steps of create custom control in ui5</vt:lpstr>
      <vt:lpstr>Exercise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855</cp:revision>
  <dcterms:created xsi:type="dcterms:W3CDTF">2016-07-10T03:33:26Z</dcterms:created>
  <dcterms:modified xsi:type="dcterms:W3CDTF">2021-05-28T12:21:08Z</dcterms:modified>
</cp:coreProperties>
</file>